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promise: one screen for the entire production floor. FlowDesk replaces the mix of email, Excel and chat that publishing studios run on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pain the audience already lives with. Ask: how do you know today which titles are late, and who is overloaded?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real stages as built in FlowDesk: Illustration, PP1, QC, Corrections, PP2, PP3, Printer. Stress that QC is a hard gate.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figures come straight from the running system: 324 endpoints mounted at boot, 53 tables, 56 tools across 11 applications, 30 roles.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COO view. Point out overdue jobs in red and the live margin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data, three views: table for managers, board for the floor, timeline for deadlines.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answers the 'who is overloaded' pain from slide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try to advance a job with an open critical check — FlowDesk refuses with 'Quality gate not met'.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Portal isolation is covered by the automated conformance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salary figures never reach a browser that is not allowed to see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Production and HR share one source of truth: time logged on jobs feeds billing and attendance.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a client asks 'what did we agree?', the answer is on the job.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56 tools across 11 applications, seeded verbatim from v3.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it positive: points reward quality and punctuality, which is what clients pay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AI call logs which provider answered and which were skipped.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IT audience: simple to host, safe with data, tested before every release.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offering a demo on their own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image" Target="../media/image-6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jpg"/><Relationship Id="rId3" Type="http://schemas.openxmlformats.org/officeDocument/2006/relationships/image" Target="../media/image-11-3.jpg"/><Relationship Id="rId4" Type="http://schemas.openxmlformats.org/officeDocument/2006/relationships/image" Target="../media/image-11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image" Target="../media/image-12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371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FLOWDESK ENTERPRISE  ·  v4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83080"/>
            <a:ext cx="5394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the whole production floor from one screen.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06908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Jobs, people, quality, clients and money — one system built for publishing studios.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943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&amp; built by Indrajit Mukherjee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172200" y="1325880"/>
            <a:ext cx="5486400" cy="3666744"/>
          </a:xfrm>
          <a:prstGeom prst="roundRect">
            <a:avLst>
              <a:gd name="adj" fmla="val 1995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300216" y="140360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55664" y="140360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611112" y="140360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10" name="Image 0" descr="/home/claude/fdpitch/img/Dashboar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08776" y="1563624"/>
            <a:ext cx="5413248" cy="3383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Publishing production runs on scattered tools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544068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2103120"/>
            <a:ext cx="731520" cy="731520"/>
          </a:xfrm>
          <a:prstGeom prst="ellipse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286000"/>
            <a:ext cx="365760" cy="3657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828800" y="205740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live in spreadsheets and email threads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828800" y="278892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place shows where every title stands today.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172200" y="1737360"/>
            <a:ext cx="544068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92240" y="2103120"/>
            <a:ext cx="731520" cy="731520"/>
          </a:xfrm>
          <a:prstGeom prst="ellipse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228600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452360" y="205740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Overload is invisible until a deadline slips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7452360" y="278892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Managers find out a designer is buried when the client calls.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548640" y="3977640"/>
            <a:ext cx="544068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68680" y="4343400"/>
            <a:ext cx="731520" cy="731520"/>
          </a:xfrm>
          <a:prstGeom prst="ellipse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4526280"/>
            <a:ext cx="365760" cy="36576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828800" y="429768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QC depends on memory</a:t>
            </a:r>
            <a:endParaRPr lang="en-US" sz="1700" dirty="0"/>
          </a:p>
        </p:txBody>
      </p:sp>
      <p:sp>
        <p:nvSpPr>
          <p:cNvPr id="19" name="Text 14"/>
          <p:cNvSpPr txBox="1"/>
          <p:nvPr/>
        </p:nvSpPr>
        <p:spPr>
          <a:xfrm>
            <a:off x="1828800" y="502920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missed check — missing text, wrong image — can reach the printer.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6172200" y="3977640"/>
            <a:ext cx="544068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6492240" y="4343400"/>
            <a:ext cx="731520" cy="731520"/>
          </a:xfrm>
          <a:prstGeom prst="ellipse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0" y="4526280"/>
            <a:ext cx="365760" cy="36576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7452360" y="429768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Clients chase updates by phone</a:t>
            </a:r>
            <a:endParaRPr lang="en-US" sz="1700" dirty="0"/>
          </a:p>
        </p:txBody>
      </p:sp>
      <p:sp>
        <p:nvSpPr>
          <p:cNvPr id="24" name="Text 18"/>
          <p:cNvSpPr txBox="1"/>
          <p:nvPr/>
        </p:nvSpPr>
        <p:spPr>
          <a:xfrm>
            <a:off x="7452360" y="502920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'where is my file?' call costs a project manager time.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flow from first layout to the printer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1481328" cy="1005840"/>
          </a:xfrm>
          <a:prstGeom prst="chevron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94560"/>
            <a:ext cx="10241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337560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prepared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139696" y="2194560"/>
            <a:ext cx="1481328" cy="1005840"/>
          </a:xfrm>
          <a:prstGeom prst="chevron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368296" y="2194560"/>
            <a:ext cx="10241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PP1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2139696" y="3337560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pages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730752" y="2194560"/>
            <a:ext cx="1481328" cy="1005840"/>
          </a:xfrm>
          <a:prstGeom prst="chevron">
            <a:avLst/>
          </a:prstGeom>
          <a:solidFill>
            <a:srgbClr val="F5B83D"/>
          </a:solidFill>
          <a:ln w="12700">
            <a:solidFill>
              <a:srgbClr val="F5B83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959352" y="2194560"/>
            <a:ext cx="10241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13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QC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730752" y="3337560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8-point gate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321808" y="2194560"/>
            <a:ext cx="1481328" cy="1005840"/>
          </a:xfrm>
          <a:prstGeom prst="chevron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550408" y="2194560"/>
            <a:ext cx="10241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Corrections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321808" y="3337560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marks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912864" y="2194560"/>
            <a:ext cx="1481328" cy="1005840"/>
          </a:xfrm>
          <a:prstGeom prst="chevron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141464" y="2194560"/>
            <a:ext cx="10241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PP2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12864" y="3337560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pass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503920" y="2194560"/>
            <a:ext cx="1481328" cy="1005840"/>
          </a:xfrm>
          <a:prstGeom prst="chevron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732520" y="2194560"/>
            <a:ext cx="10241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PP3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503920" y="3337560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pass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0094976" y="2194560"/>
            <a:ext cx="1481328" cy="1005840"/>
          </a:xfrm>
          <a:prstGeom prst="chevron">
            <a:avLst/>
          </a:prstGeom>
          <a:solidFill>
            <a:srgbClr val="1B2340"/>
          </a:solidFill>
          <a:ln w="12700">
            <a:solidFill>
              <a:srgbClr val="2A345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0323576" y="2194560"/>
            <a:ext cx="102412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Printer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0094976" y="3337560"/>
            <a:ext cx="14813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</a:t>
            </a:r>
            <a:endParaRPr lang="en-US" sz="1200" dirty="0"/>
          </a:p>
        </p:txBody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343400"/>
            <a:ext cx="411480" cy="411480"/>
          </a:xfrm>
          <a:prstGeom prst="rect">
            <a:avLst/>
          </a:prstGeom>
        </p:spPr>
      </p:pic>
      <p:sp>
        <p:nvSpPr>
          <p:cNvPr id="27" name="Text 24"/>
          <p:cNvSpPr txBox="1"/>
          <p:nvPr/>
        </p:nvSpPr>
        <p:spPr>
          <a:xfrm>
            <a:off x="1143000" y="4297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job knows its stage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1143000" y="48006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Owner, deadline, pages done and profit stay on the job card.</a:t>
            </a:r>
            <a:endParaRPr lang="en-US" sz="1400" dirty="0"/>
          </a:p>
        </p:txBody>
      </p:sp>
      <p:pic>
        <p:nvPicPr>
          <p:cNvPr id="2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80" y="4343400"/>
            <a:ext cx="411480" cy="411480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4892040" y="4297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is enforced</a:t>
            </a:r>
            <a:endParaRPr lang="en-US" sz="1600" dirty="0"/>
          </a:p>
        </p:txBody>
      </p:sp>
      <p:sp>
        <p:nvSpPr>
          <p:cNvPr id="31" name="Text 27"/>
          <p:cNvSpPr txBox="1"/>
          <p:nvPr/>
        </p:nvSpPr>
        <p:spPr>
          <a:xfrm>
            <a:off x="4892040" y="48006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job cannot leave QC until its critical checks pass.</a:t>
            </a:r>
            <a:endParaRPr lang="en-US" sz="1400" dirty="0"/>
          </a:p>
        </p:txBody>
      </p:sp>
      <p:pic>
        <p:nvPicPr>
          <p:cNvPr id="3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0" y="4343400"/>
            <a:ext cx="411480" cy="411480"/>
          </a:xfrm>
          <a:prstGeom prst="rect">
            <a:avLst/>
          </a:prstGeom>
        </p:spPr>
      </p:pic>
      <p:sp>
        <p:nvSpPr>
          <p:cNvPr id="33" name="Text 28"/>
          <p:cNvSpPr txBox="1"/>
          <p:nvPr/>
        </p:nvSpPr>
        <p:spPr>
          <a:xfrm>
            <a:off x="8641080" y="4297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move is recorded</a:t>
            </a:r>
            <a:endParaRPr lang="en-US" sz="1600" dirty="0"/>
          </a:p>
        </p:txBody>
      </p:sp>
      <p:sp>
        <p:nvSpPr>
          <p:cNvPr id="34" name="Text 29"/>
          <p:cNvSpPr txBox="1"/>
          <p:nvPr/>
        </p:nvSpPr>
        <p:spPr>
          <a:xfrm>
            <a:off x="8641080" y="480060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changed what, and when — ready for any client question.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NUMBERS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as a complete platform, not a prototype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0574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324</a:t>
            </a:r>
            <a:endParaRPr lang="en-US" sz="6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0632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endpoints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297680" y="178308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0574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</a:t>
            </a:r>
            <a:endParaRPr lang="en-US" sz="60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30632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tables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046720" y="178308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66760" y="205740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6000" dirty="0"/>
          </a:p>
        </p:txBody>
      </p:sp>
      <p:sp>
        <p:nvSpPr>
          <p:cNvPr id="13" name="Text 11"/>
          <p:cNvSpPr txBox="1"/>
          <p:nvPr/>
        </p:nvSpPr>
        <p:spPr>
          <a:xfrm>
            <a:off x="8366760" y="306324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tools built in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402336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68680" y="42976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60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53035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 with their own access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297680" y="402336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617720" y="42976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000" dirty="0"/>
          </a:p>
        </p:txBody>
      </p:sp>
      <p:sp>
        <p:nvSpPr>
          <p:cNvPr id="19" name="Text 17"/>
          <p:cNvSpPr txBox="1"/>
          <p:nvPr/>
        </p:nvSpPr>
        <p:spPr>
          <a:xfrm>
            <a:off x="4617720" y="53035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role-specific dashboards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046720" y="402336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66760" y="429768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6000" dirty="0"/>
          </a:p>
        </p:txBody>
      </p:sp>
      <p:sp>
        <p:nvSpPr>
          <p:cNvPr id="22" name="Text 20"/>
          <p:cNvSpPr txBox="1"/>
          <p:nvPr/>
        </p:nvSpPr>
        <p:spPr>
          <a:xfrm>
            <a:off x="8366760" y="53035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checks guard v3 behaviour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858000" cy="4523994"/>
          </a:xfrm>
          <a:prstGeom prst="roundRect">
            <a:avLst>
              <a:gd name="adj" fmla="val 161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76656" y="131216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32104" y="131216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87552" y="131216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7" name="Image 0" descr="/home/claude/fdpitch/img/Dashboar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472184"/>
            <a:ext cx="6784848" cy="424053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863840" y="132588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DASHBOARD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1645920"/>
            <a:ext cx="37792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floor at a glance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2880360"/>
            <a:ext cx="3779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role opens to its own view — the COO sees every job, a designer sees only theirs.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3794760"/>
            <a:ext cx="37792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Active, overdue, on-hold and unassigned jobs in one row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Revenue, margin and unpaid invoices for the month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job card shows team, deadline, profit and server paths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MANAGEMENT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ways to see every job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3566160" cy="2466594"/>
          </a:xfrm>
          <a:prstGeom prst="roundRect">
            <a:avLst>
              <a:gd name="adj" fmla="val 2966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76656" y="186080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32104" y="186080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7552" y="186080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9" name="Image 0" descr="/home/claude/fdpitch/img/Job_Managemen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2020824"/>
            <a:ext cx="3493008" cy="218313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48640" y="4206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jobs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297680" y="1783080"/>
            <a:ext cx="3566160" cy="2466594"/>
          </a:xfrm>
          <a:prstGeom prst="roundRect">
            <a:avLst>
              <a:gd name="adj" fmla="val 2966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425696" y="186080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81144" y="186080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736592" y="186080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15" name="Image 1" descr="/home/claude/fdpitch/img/_kanban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56" y="2020824"/>
            <a:ext cx="3493008" cy="218313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4297680" y="4206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board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8046720" y="1783080"/>
            <a:ext cx="3566160" cy="2466594"/>
          </a:xfrm>
          <a:prstGeom prst="roundRect">
            <a:avLst>
              <a:gd name="adj" fmla="val 2966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174736" y="186080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330184" y="186080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8485632" y="186080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21" name="Image 2" descr="/home/claude/fdpitch/img/_gantt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296" y="2020824"/>
            <a:ext cx="3493008" cy="218313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8046720" y="4206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Timeline</a:t>
            </a:r>
            <a:endParaRPr lang="en-US" sz="1600" dirty="0"/>
          </a:p>
        </p:txBody>
      </p:sp>
      <p:sp>
        <p:nvSpPr>
          <p:cNvPr id="23" name="Text 18"/>
          <p:cNvSpPr txBox="1"/>
          <p:nvPr/>
        </p:nvSpPr>
        <p:spPr>
          <a:xfrm>
            <a:off x="548640" y="475488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 by client, stage, status or designer — and export the list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work across stages on the board; deadlines line up on the timeline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lifecycle: creation, assignment, production, QC and delivery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785055" y="1234440"/>
            <a:ext cx="6858000" cy="4523994"/>
          </a:xfrm>
          <a:prstGeom prst="roundRect">
            <a:avLst>
              <a:gd name="adj" fmla="val 161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913071" y="131216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68519" y="131216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223967" y="131216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7" name="Image 0" descr="/home/claude/fdpitch/img/_floo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631" y="1472184"/>
            <a:ext cx="6784848" cy="424053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132588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VISIBILITY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645920"/>
            <a:ext cx="37792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 overload before it hurts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2880360"/>
            <a:ext cx="3779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Floor Map shows every designer, their current job and their state; the Burnout Detector flags overload early.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3794760"/>
            <a:ext cx="37792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status for every seat on the floor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Workload warnings before deadlines slip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Re-assign a job in two clicks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858000" cy="4523994"/>
          </a:xfrm>
          <a:prstGeom prst="roundRect">
            <a:avLst>
              <a:gd name="adj" fmla="val 161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76656" y="131216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32104" y="131216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87552" y="131216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7" name="Image 0" descr="/home/claude/fdpitch/img/_qc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472184"/>
            <a:ext cx="6784848" cy="424053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863840" y="132588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GATE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1645920"/>
            <a:ext cx="37792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job cannot skip QC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2880360"/>
            <a:ext cx="3779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job carries an 8-point QC checklist. Critical items — instructions followed, proofreading, missing text — block sign-off.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3794760"/>
            <a:ext cx="37792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Severity on each check: critical, major, minor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moves are refused until the quality gate is met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Errors are logged per designer for coaching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785055" y="1234440"/>
            <a:ext cx="6858000" cy="4523994"/>
          </a:xfrm>
          <a:prstGeom prst="roundRect">
            <a:avLst>
              <a:gd name="adj" fmla="val 161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913071" y="131216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68519" y="131216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223967" y="131216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7" name="Image 0" descr="/home/claude/fdpitch/img/Client_Porta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631" y="1472184"/>
            <a:ext cx="6784848" cy="424053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132588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 PORTAL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645920"/>
            <a:ext cx="37792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Clients track their own titles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2880360"/>
            <a:ext cx="3779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Publishers log in to see live progress, upload files, approve pages and ask questions — without calling the studio.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3794760"/>
            <a:ext cx="37792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stage tracker for every title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or request revisions online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Clients never see internal costs, margins or staff data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858000" cy="4523994"/>
          </a:xfrm>
          <a:prstGeom prst="roundRect">
            <a:avLst>
              <a:gd name="adj" fmla="val 161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76656" y="131216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32104" y="131216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87552" y="131216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7" name="Image 0" descr="/home/claude/fdpitch/img/Export_Cente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472184"/>
            <a:ext cx="6784848" cy="424053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863840" y="132588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1645920"/>
            <a:ext cx="37792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 on every job, not just every month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2880360"/>
            <a:ext cx="3779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Revenue, cost and margin per job roll up into the P&amp;L, invoices and client profitability.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3794760"/>
            <a:ext cx="37792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P&amp;L dashboard with revenue vs cost and margin trend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 with status and multi-currency clients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Salary data masked on the server for anyone without permission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 &amp; TIME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People, time and attendance in the same place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3291840" cy="2295144"/>
          </a:xfrm>
          <a:prstGeom prst="roundRect">
            <a:avLst>
              <a:gd name="adj" fmla="val 318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76656" y="167792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32104" y="167792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7552" y="167792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9" name="Image 0" descr="/home/claude/fdpitch/img/HR_Modul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837944"/>
            <a:ext cx="3218688" cy="20116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4069080" y="17830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069080" y="224028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Profiles, roles, reporting lines and documents.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172200" y="1600200"/>
            <a:ext cx="3291840" cy="2295144"/>
          </a:xfrm>
          <a:prstGeom prst="roundRect">
            <a:avLst>
              <a:gd name="adj" fmla="val 318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300216" y="167792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455664" y="167792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611112" y="167792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16" name="Image 1" descr="/home/claude/fdpitch/img/Leave_Management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1837944"/>
            <a:ext cx="3218688" cy="201168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9692640" y="17830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9692640" y="224028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Requests, approvals, balances and holidays.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548640" y="4023360"/>
            <a:ext cx="3291840" cy="2295144"/>
          </a:xfrm>
          <a:prstGeom prst="roundRect">
            <a:avLst>
              <a:gd name="adj" fmla="val 318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676656" y="410108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832104" y="410108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987552" y="410108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23" name="Image 2" descr="/home/claude/fdpitch/img/Overtime_Tracking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" y="4261104"/>
            <a:ext cx="3218688" cy="2011680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4069080" y="42062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Overtime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4069080" y="46634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 requests, approvals and comp-off.</a:t>
            </a:r>
            <a:endParaRPr lang="en-US" sz="1300" dirty="0"/>
          </a:p>
        </p:txBody>
      </p:sp>
      <p:sp>
        <p:nvSpPr>
          <p:cNvPr id="26" name="Shape 21"/>
          <p:cNvSpPr/>
          <p:nvPr/>
        </p:nvSpPr>
        <p:spPr>
          <a:xfrm>
            <a:off x="6172200" y="4023360"/>
            <a:ext cx="3291840" cy="2295144"/>
          </a:xfrm>
          <a:prstGeom prst="roundRect">
            <a:avLst>
              <a:gd name="adj" fmla="val 318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6300216" y="410108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6455664" y="410108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6611112" y="410108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30" name="Image 3" descr="/home/claude/fdpitch/img/Time_Reports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776" y="4261104"/>
            <a:ext cx="3218688" cy="2011680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9692640" y="42062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</a:t>
            </a:r>
            <a:endParaRPr lang="en-US" sz="1800" dirty="0"/>
          </a:p>
        </p:txBody>
      </p:sp>
      <p:sp>
        <p:nvSpPr>
          <p:cNvPr id="32" name="Text 26"/>
          <p:cNvSpPr txBox="1"/>
          <p:nvPr/>
        </p:nvSpPr>
        <p:spPr>
          <a:xfrm>
            <a:off x="9692640" y="4663440"/>
            <a:ext cx="2011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 time split into production and non-production.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client conversation, on the record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3566160" cy="2466594"/>
          </a:xfrm>
          <a:prstGeom prst="roundRect">
            <a:avLst>
              <a:gd name="adj" fmla="val 2966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76656" y="186080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32104" y="186080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7552" y="186080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9" name="Image 0" descr="/home/claude/fdpitch/img/Call_Monitoring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2020824"/>
            <a:ext cx="3493008" cy="218313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48640" y="4206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Call log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46177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Calls with outcome, duration and the job they were about.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297680" y="1783080"/>
            <a:ext cx="3566160" cy="2466594"/>
          </a:xfrm>
          <a:prstGeom prst="roundRect">
            <a:avLst>
              <a:gd name="adj" fmla="val 2966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425696" y="186080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581144" y="186080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4736592" y="186080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16" name="Image 1" descr="/home/claude/fdpitch/img/Email_Archiv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56" y="2020824"/>
            <a:ext cx="3493008" cy="218313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4297680" y="4206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archive</a:t>
            </a:r>
            <a:endParaRPr lang="en-US" sz="1600" dirty="0"/>
          </a:p>
        </p:txBody>
      </p:sp>
      <p:sp>
        <p:nvSpPr>
          <p:cNvPr id="18" name="Text 14"/>
          <p:cNvSpPr txBox="1"/>
          <p:nvPr/>
        </p:nvSpPr>
        <p:spPr>
          <a:xfrm>
            <a:off x="4297680" y="46177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mail filed against the job and searchable.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8046720" y="1783080"/>
            <a:ext cx="3566160" cy="2466594"/>
          </a:xfrm>
          <a:prstGeom prst="roundRect">
            <a:avLst>
              <a:gd name="adj" fmla="val 2966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174736" y="186080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8330184" y="186080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8485632" y="186080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23" name="Image 2" descr="/home/claude/fdpitch/img/Activity_Feed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296" y="2020824"/>
            <a:ext cx="3493008" cy="2183130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8046720" y="42062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 feed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8046720" y="461772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running record of assignments, stage moves and actions.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785055" y="1234440"/>
            <a:ext cx="6858000" cy="4523994"/>
          </a:xfrm>
          <a:prstGeom prst="roundRect">
            <a:avLst>
              <a:gd name="adj" fmla="val 161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913071" y="131216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68519" y="131216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223967" y="131216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7" name="Image 0" descr="/home/claude/fdpitch/img/Tools_Pane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631" y="1472184"/>
            <a:ext cx="6784848" cy="424053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132588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TOOLS PANEL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645920"/>
            <a:ext cx="37792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 production tools, one click away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2880360"/>
            <a:ext cx="3779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Scripts and helpers for the applications the floor already uses, organised and searchable.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3794760"/>
            <a:ext cx="37792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Photoshop, InDesign, Illustrator, Acrobat, Excel, Outlook, PowerPoint, Teams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Templates and a shared design library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Scripts stored as files IT can inspect — never executed by the server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858000" cy="4523994"/>
          </a:xfrm>
          <a:prstGeom prst="roundRect">
            <a:avLst>
              <a:gd name="adj" fmla="val 161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676656" y="131216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32104" y="131216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87552" y="131216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7" name="Image 0" descr="/home/claude/fdpitch/img/_leaderboar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472184"/>
            <a:ext cx="6784848" cy="424053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863840" y="132588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1645920"/>
            <a:ext cx="37792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Points that reward good work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2880360"/>
            <a:ext cx="3779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Designers earn points for on-time, first-pass-right delivery and see where they stand.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3794760"/>
            <a:ext cx="37792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and studio leaderboards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rules for what earns and what deducts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Badges for consistent quality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785055" y="1234440"/>
            <a:ext cx="6858000" cy="4523994"/>
          </a:xfrm>
          <a:prstGeom prst="roundRect">
            <a:avLst>
              <a:gd name="adj" fmla="val 1617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4913071" y="131216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68519" y="131216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223967" y="131216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7" name="Image 0" descr="/home/claude/fdpitch/img/_insight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631" y="1472184"/>
            <a:ext cx="6784848" cy="424053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1325880"/>
            <a:ext cx="37792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LAYER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645920"/>
            <a:ext cx="37792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that never stops the work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2880360"/>
            <a:ext cx="3779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Insights and assistance with an automatic fallback across providers.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3794760"/>
            <a:ext cx="377921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→ Gemini → Groq → GitHub, reorderable in settings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Providers without a key are skipped; timeouts move down the chain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AI is unavailable the screen still works — no error state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7C9C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DEPLOYMENT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to run inside a studio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7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FlowDesk Enterprise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21031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26517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Node.js server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08152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framework, no build step. Runs on the office LAN or over VPN.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297680" y="178308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10312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617720" y="26517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by design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4617720" y="308152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written atomically — temp file, fsync, rename — after every commit.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8046720" y="178308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2103120"/>
            <a:ext cx="411480" cy="411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8366760" y="26517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Offline-safe uploads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8366760" y="308152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Uploads queue offline and send when the line returns.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548640" y="402336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343400"/>
            <a:ext cx="411480" cy="411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68680" y="48920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data leaves the building</a:t>
            </a:r>
            <a:endParaRPr lang="en-US" sz="1600" dirty="0"/>
          </a:p>
        </p:txBody>
      </p:sp>
      <p:sp>
        <p:nvSpPr>
          <p:cNvPr id="20" name="Text 14"/>
          <p:cNvSpPr txBox="1"/>
          <p:nvPr/>
        </p:nvSpPr>
        <p:spPr>
          <a:xfrm>
            <a:off x="868680" y="532180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Exports to Excel, with CSV fallback, for every report.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4297680" y="402336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4343400"/>
            <a:ext cx="411480" cy="411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617720" y="48920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Role-based access</a:t>
            </a:r>
            <a:endParaRPr lang="en-US" sz="1600" dirty="0"/>
          </a:p>
        </p:txBody>
      </p:sp>
      <p:sp>
        <p:nvSpPr>
          <p:cNvPr id="24" name="Text 17"/>
          <p:cNvSpPr txBox="1"/>
          <p:nvPr/>
        </p:nvSpPr>
        <p:spPr>
          <a:xfrm>
            <a:off x="4617720" y="532180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roles; clients and vendors see only their own work.</a:t>
            </a:r>
            <a:endParaRPr lang="en-US" sz="1300" dirty="0"/>
          </a:p>
        </p:txBody>
      </p:sp>
      <p:sp>
        <p:nvSpPr>
          <p:cNvPr id="25" name="Shape 18"/>
          <p:cNvSpPr/>
          <p:nvPr/>
        </p:nvSpPr>
        <p:spPr>
          <a:xfrm>
            <a:off x="8046720" y="4023360"/>
            <a:ext cx="3566160" cy="2011680"/>
          </a:xfrm>
          <a:prstGeom prst="roundRect">
            <a:avLst>
              <a:gd name="adj" fmla="val 4545"/>
            </a:avLst>
          </a:prstGeom>
          <a:solidFill>
            <a:srgbClr val="141A2E"/>
          </a:solidFill>
          <a:ln w="9525">
            <a:solidFill>
              <a:srgbClr val="2A3456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6760" y="4343400"/>
            <a:ext cx="411480" cy="411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8366760" y="48920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Tested against regressions</a:t>
            </a:r>
            <a:endParaRPr lang="en-US" sz="1600" dirty="0"/>
          </a:p>
        </p:txBody>
      </p:sp>
      <p:sp>
        <p:nvSpPr>
          <p:cNvPr id="28" name="Text 20"/>
          <p:cNvSpPr txBox="1"/>
          <p:nvPr/>
        </p:nvSpPr>
        <p:spPr>
          <a:xfrm>
            <a:off x="8366760" y="532180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66 conformance checks run before every deploy.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737360"/>
            <a:ext cx="5669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3F5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FlowDesk running on your own jobs.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1188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live demo takes 20 minutes: dashboard, a job through QC, and the client portal.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754880"/>
            <a:ext cx="5303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F5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Indrajit Mukherjee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7C9C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indrajitmukh@gmail.com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A3AC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+91 97160 69568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309360" y="1463040"/>
            <a:ext cx="5349240" cy="3581019"/>
          </a:xfrm>
          <a:prstGeom prst="roundRect">
            <a:avLst>
              <a:gd name="adj" fmla="val 2043"/>
            </a:avLst>
          </a:prstGeom>
          <a:solidFill>
            <a:srgbClr val="1B2340"/>
          </a:solidFill>
          <a:ln w="9525">
            <a:solidFill>
              <a:srgbClr val="2A3456"/>
            </a:solidFill>
            <a:prstDash val="solid"/>
          </a:ln>
          <a:effectLst>
            <a:outerShdw sx="100000" sy="100000" kx="0" ky="0" algn="bl" rotWithShape="0" blurRad="228600" dist="76200" dir="5400000">
              <a:srgbClr val="000000">
                <a:alpha val="4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37376" y="1540764"/>
            <a:ext cx="91440" cy="91440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592824" y="1540764"/>
            <a:ext cx="91440" cy="91440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748272" y="1540764"/>
            <a:ext cx="91440" cy="91440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pic>
        <p:nvPicPr>
          <p:cNvPr id="9" name="Image 0" descr="/home/claude/fdpitch/img/Client_Porta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45936" y="1700784"/>
            <a:ext cx="5276088" cy="32975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FlowDesk Enterprise — Product Pitch</dc:title>
  <dc:subject>PptxGenJS Presentation</dc:subject>
  <dc:creator>Indrajit Mukherjee</dc:creator>
  <cp:lastModifiedBy>Indrajit Mukherjee</cp:lastModifiedBy>
  <cp:revision>1</cp:revision>
  <dcterms:created xsi:type="dcterms:W3CDTF">2026-10-03T08:57:41Z</dcterms:created>
  <dcterms:modified xsi:type="dcterms:W3CDTF">2026-10-03T08:57:41Z</dcterms:modified>
</cp:coreProperties>
</file>